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43891200" cy="32918400"/>
  <p:notesSz cx="20104100" cy="15087600"/>
  <p:defaultTextStyle>
    <a:defPPr>
      <a:defRPr lang="en-US"/>
    </a:defPPr>
    <a:lvl1pPr marL="0" algn="l" defTabSz="99788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1pPr>
    <a:lvl2pPr marL="997885" algn="l" defTabSz="99788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2pPr>
    <a:lvl3pPr marL="1995769" algn="l" defTabSz="99788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3pPr>
    <a:lvl4pPr marL="2993654" algn="l" defTabSz="99788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4pPr>
    <a:lvl5pPr marL="3991539" algn="l" defTabSz="99788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5pPr>
    <a:lvl6pPr marL="4989424" algn="l" defTabSz="99788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6pPr>
    <a:lvl7pPr marL="5987308" algn="l" defTabSz="99788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7pPr>
    <a:lvl8pPr marL="6985193" algn="l" defTabSz="99788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8pPr>
    <a:lvl9pPr marL="7983078" algn="l" defTabSz="99788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34">
          <p15:clr>
            <a:srgbClr val="A4A3A4"/>
          </p15:clr>
        </p15:guide>
        <p15:guide id="2" pos="276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003E"/>
    <a:srgbClr val="BD003A"/>
    <a:srgbClr val="4C566C"/>
    <a:srgbClr val="414042"/>
    <a:srgbClr val="B80012"/>
    <a:srgbClr val="666666"/>
    <a:srgbClr val="777877"/>
    <a:srgbClr val="B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9492" autoAdjust="0"/>
  </p:normalViewPr>
  <p:slideViewPr>
    <p:cSldViewPr>
      <p:cViewPr>
        <p:scale>
          <a:sx n="25" d="100"/>
          <a:sy n="25" d="100"/>
        </p:scale>
        <p:origin x="232" y="256"/>
      </p:cViewPr>
      <p:guideLst>
        <p:guide orient="horz" pos="20734"/>
        <p:guide pos="2764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91839" y="10204704"/>
            <a:ext cx="37307522" cy="10233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583680" y="18434304"/>
            <a:ext cx="307238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72471" y="2467087"/>
            <a:ext cx="40746253" cy="2231380"/>
          </a:xfrm>
        </p:spPr>
        <p:txBody>
          <a:bodyPr lIns="0" tIns="0" rIns="0" bIns="0"/>
          <a:lstStyle>
            <a:lvl1pPr>
              <a:defRPr sz="14500" b="1">
                <a:solidFill>
                  <a:srgbClr val="4140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72471" y="2467087"/>
            <a:ext cx="40746253" cy="2231380"/>
          </a:xfrm>
        </p:spPr>
        <p:txBody>
          <a:bodyPr lIns="0" tIns="0" rIns="0" bIns="0"/>
          <a:lstStyle>
            <a:lvl1pPr>
              <a:defRPr sz="14500" b="1">
                <a:solidFill>
                  <a:srgbClr val="4140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194560" y="7571232"/>
            <a:ext cx="1909267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2603967" y="7571232"/>
            <a:ext cx="1909267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72471" y="2467087"/>
            <a:ext cx="40746253" cy="2231380"/>
          </a:xfrm>
        </p:spPr>
        <p:txBody>
          <a:bodyPr lIns="0" tIns="0" rIns="0" bIns="0"/>
          <a:lstStyle>
            <a:lvl1pPr>
              <a:defRPr sz="14500" b="1">
                <a:solidFill>
                  <a:srgbClr val="4140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72471" y="2467087"/>
            <a:ext cx="40746253" cy="10233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50" b="1">
                <a:solidFill>
                  <a:srgbClr val="4140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94560" y="7571232"/>
            <a:ext cx="39502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4923008" y="30614112"/>
            <a:ext cx="14045184" cy="600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194561" y="30614112"/>
            <a:ext cx="10094976" cy="600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2/20/20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1601667" y="30614112"/>
            <a:ext cx="10094976" cy="600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97885">
        <a:defRPr>
          <a:latin typeface="+mn-lt"/>
          <a:ea typeface="+mn-ea"/>
          <a:cs typeface="+mn-cs"/>
        </a:defRPr>
      </a:lvl2pPr>
      <a:lvl3pPr marL="1995769">
        <a:defRPr>
          <a:latin typeface="+mn-lt"/>
          <a:ea typeface="+mn-ea"/>
          <a:cs typeface="+mn-cs"/>
        </a:defRPr>
      </a:lvl3pPr>
      <a:lvl4pPr marL="2993654">
        <a:defRPr>
          <a:latin typeface="+mn-lt"/>
          <a:ea typeface="+mn-ea"/>
          <a:cs typeface="+mn-cs"/>
        </a:defRPr>
      </a:lvl4pPr>
      <a:lvl5pPr marL="3991539">
        <a:defRPr>
          <a:latin typeface="+mn-lt"/>
          <a:ea typeface="+mn-ea"/>
          <a:cs typeface="+mn-cs"/>
        </a:defRPr>
      </a:lvl5pPr>
      <a:lvl6pPr marL="4989424">
        <a:defRPr>
          <a:latin typeface="+mn-lt"/>
          <a:ea typeface="+mn-ea"/>
          <a:cs typeface="+mn-cs"/>
        </a:defRPr>
      </a:lvl6pPr>
      <a:lvl7pPr marL="5987308">
        <a:defRPr>
          <a:latin typeface="+mn-lt"/>
          <a:ea typeface="+mn-ea"/>
          <a:cs typeface="+mn-cs"/>
        </a:defRPr>
      </a:lvl7pPr>
      <a:lvl8pPr marL="6985193">
        <a:defRPr>
          <a:latin typeface="+mn-lt"/>
          <a:ea typeface="+mn-ea"/>
          <a:cs typeface="+mn-cs"/>
        </a:defRPr>
      </a:lvl8pPr>
      <a:lvl9pPr marL="798307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97885">
        <a:defRPr>
          <a:latin typeface="+mn-lt"/>
          <a:ea typeface="+mn-ea"/>
          <a:cs typeface="+mn-cs"/>
        </a:defRPr>
      </a:lvl2pPr>
      <a:lvl3pPr marL="1995769">
        <a:defRPr>
          <a:latin typeface="+mn-lt"/>
          <a:ea typeface="+mn-ea"/>
          <a:cs typeface="+mn-cs"/>
        </a:defRPr>
      </a:lvl3pPr>
      <a:lvl4pPr marL="2993654">
        <a:defRPr>
          <a:latin typeface="+mn-lt"/>
          <a:ea typeface="+mn-ea"/>
          <a:cs typeface="+mn-cs"/>
        </a:defRPr>
      </a:lvl4pPr>
      <a:lvl5pPr marL="3991539">
        <a:defRPr>
          <a:latin typeface="+mn-lt"/>
          <a:ea typeface="+mn-ea"/>
          <a:cs typeface="+mn-cs"/>
        </a:defRPr>
      </a:lvl5pPr>
      <a:lvl6pPr marL="4989424">
        <a:defRPr>
          <a:latin typeface="+mn-lt"/>
          <a:ea typeface="+mn-ea"/>
          <a:cs typeface="+mn-cs"/>
        </a:defRPr>
      </a:lvl6pPr>
      <a:lvl7pPr marL="5987308">
        <a:defRPr>
          <a:latin typeface="+mn-lt"/>
          <a:ea typeface="+mn-ea"/>
          <a:cs typeface="+mn-cs"/>
        </a:defRPr>
      </a:lvl7pPr>
      <a:lvl8pPr marL="6985193">
        <a:defRPr>
          <a:latin typeface="+mn-lt"/>
          <a:ea typeface="+mn-ea"/>
          <a:cs typeface="+mn-cs"/>
        </a:defRPr>
      </a:lvl8pPr>
      <a:lvl9pPr marL="7983078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0" y="0"/>
            <a:ext cx="43891200" cy="32918400"/>
          </a:xfrm>
          <a:prstGeom prst="rect">
            <a:avLst/>
          </a:prstGeom>
          <a:solidFill>
            <a:schemeClr val="tx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99577" tIns="99788" rIns="199577" bIns="99788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7935" y="831273"/>
            <a:ext cx="42255331" cy="31255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99577" tIns="99788" rIns="199577" bIns="99788" rtlCol="0" anchor="ctr"/>
          <a:lstStyle/>
          <a:p>
            <a:pPr algn="ctr"/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object 6"/>
          <p:cNvSpPr/>
          <p:nvPr/>
        </p:nvSpPr>
        <p:spPr>
          <a:xfrm>
            <a:off x="998157" y="29028045"/>
            <a:ext cx="41902649" cy="2907792"/>
          </a:xfrm>
          <a:custGeom>
            <a:avLst/>
            <a:gdLst/>
            <a:ahLst/>
            <a:cxnLst/>
            <a:rect l="l" t="t" r="r" b="b"/>
            <a:pathLst>
              <a:path w="19266428" h="1317369">
                <a:moveTo>
                  <a:pt x="0" y="1317369"/>
                </a:moveTo>
                <a:lnTo>
                  <a:pt x="19266428" y="1317369"/>
                </a:lnTo>
                <a:lnTo>
                  <a:pt x="19266428" y="0"/>
                </a:lnTo>
                <a:lnTo>
                  <a:pt x="0" y="0"/>
                </a:lnTo>
                <a:lnTo>
                  <a:pt x="0" y="1317369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2471" y="1524000"/>
            <a:ext cx="40746253" cy="32074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719">
              <a:lnSpc>
                <a:spcPts val="17232"/>
              </a:lnSpc>
              <a:spcAft>
                <a:spcPts val="1310"/>
              </a:spcAft>
            </a:pPr>
            <a:r>
              <a:rPr lang="en-US" sz="14400" b="0" spc="-513" dirty="0">
                <a:solidFill>
                  <a:srgbClr val="4C566C"/>
                </a:solidFill>
              </a:rPr>
              <a:t>Data Stewardship in the ADRF</a:t>
            </a:r>
            <a:endParaRPr sz="14400" b="0" spc="-87" dirty="0">
              <a:solidFill>
                <a:srgbClr val="4C566C"/>
              </a:solidFill>
            </a:endParaRPr>
          </a:p>
          <a:p>
            <a:pPr marL="27719">
              <a:lnSpc>
                <a:spcPts val="5784"/>
              </a:lnSpc>
            </a:pPr>
            <a:r>
              <a:rPr lang="en-US" sz="5000" b="0" spc="-175" dirty="0"/>
              <a:t>Managing, Monitoring, and Measuring the way datasets are used in research projects.</a:t>
            </a:r>
            <a:endParaRPr sz="5000" dirty="0"/>
          </a:p>
        </p:txBody>
      </p:sp>
      <p:sp>
        <p:nvSpPr>
          <p:cNvPr id="3" name="object 3"/>
          <p:cNvSpPr txBox="1"/>
          <p:nvPr/>
        </p:nvSpPr>
        <p:spPr>
          <a:xfrm>
            <a:off x="1572469" y="6275923"/>
            <a:ext cx="12239997" cy="25909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719">
              <a:spcAft>
                <a:spcPts val="1310"/>
              </a:spcAft>
            </a:pPr>
            <a:r>
              <a:rPr lang="en-US" sz="3500" b="1" spc="-11" dirty="0">
                <a:solidFill>
                  <a:srgbClr val="BD003A"/>
                </a:solidFill>
                <a:latin typeface="Arial"/>
                <a:cs typeface="Arial"/>
              </a:rPr>
              <a:t>MANAGING</a:t>
            </a:r>
            <a:endParaRPr sz="3500" dirty="0">
              <a:solidFill>
                <a:srgbClr val="BD003A"/>
              </a:solidFill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r>
              <a:rPr lang="en-US" sz="2800" b="1" spc="-11" dirty="0">
                <a:latin typeface="Arial"/>
                <a:cs typeface="Arial"/>
              </a:rPr>
              <a:t>Research Project Request Workflow</a:t>
            </a:r>
            <a:endParaRPr lang="en-US" sz="2800" b="1" dirty="0">
              <a:latin typeface="Arial"/>
              <a:cs typeface="Arial"/>
            </a:endParaRPr>
          </a:p>
          <a:p>
            <a:pPr>
              <a:lnSpc>
                <a:spcPct val="103000"/>
              </a:lnSpc>
              <a:spcBef>
                <a:spcPts val="655"/>
              </a:spcBef>
            </a:pPr>
            <a:r>
              <a:rPr lang="en-US" sz="2700" dirty="0">
                <a:latin typeface="Arial"/>
                <a:cs typeface="Arial"/>
              </a:rPr>
              <a:t>Researchers can request access to datasets via the project request workflow. The appropriate Data Stewards are notified when their datasets are requested. They can then review and approve access.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706668" y="16893264"/>
            <a:ext cx="9113732" cy="25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719" marR="13860">
              <a:lnSpc>
                <a:spcPct val="103099"/>
              </a:lnSpc>
            </a:pPr>
            <a:r>
              <a:rPr lang="en-US" sz="1700" i="1" spc="22" dirty="0">
                <a:solidFill>
                  <a:srgbClr val="717272"/>
                </a:solidFill>
                <a:latin typeface="Arial"/>
                <a:cs typeface="Arial"/>
              </a:rPr>
              <a:t>An example project request.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630400" y="6096000"/>
            <a:ext cx="817934" cy="21846675"/>
          </a:xfrm>
          <a:custGeom>
            <a:avLst/>
            <a:gdLst/>
            <a:ahLst/>
            <a:cxnLst/>
            <a:rect l="l" t="t" r="r" b="b"/>
            <a:pathLst>
              <a:path h="9561227">
                <a:moveTo>
                  <a:pt x="0" y="0"/>
                </a:moveTo>
                <a:lnTo>
                  <a:pt x="0" y="9561227"/>
                </a:lnTo>
              </a:path>
            </a:pathLst>
          </a:custGeom>
          <a:ln w="19050" cmpd="sng">
            <a:solidFill>
              <a:srgbClr val="7F7F7F"/>
            </a:solidFill>
            <a:prstDash val="solid"/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 flipH="1">
            <a:off x="29215081" y="6153126"/>
            <a:ext cx="45719" cy="21846675"/>
          </a:xfrm>
          <a:custGeom>
            <a:avLst/>
            <a:gdLst/>
            <a:ahLst/>
            <a:cxnLst/>
            <a:rect l="l" t="t" r="r" b="b"/>
            <a:pathLst>
              <a:path h="9561227">
                <a:moveTo>
                  <a:pt x="0" y="0"/>
                </a:moveTo>
                <a:lnTo>
                  <a:pt x="0" y="9561227"/>
                </a:lnTo>
              </a:path>
            </a:pathLst>
          </a:custGeom>
          <a:ln w="190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00196" y="5448118"/>
            <a:ext cx="40641272" cy="600164"/>
          </a:xfrm>
          <a:custGeom>
            <a:avLst/>
            <a:gdLst/>
            <a:ahLst/>
            <a:cxnLst/>
            <a:rect l="l" t="t" r="r" b="b"/>
            <a:pathLst>
              <a:path w="18428758">
                <a:moveTo>
                  <a:pt x="0" y="0"/>
                </a:moveTo>
                <a:lnTo>
                  <a:pt x="18428758" y="0"/>
                </a:lnTo>
              </a:path>
            </a:pathLst>
          </a:custGeom>
          <a:ln w="11634">
            <a:solidFill>
              <a:srgbClr val="231F2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2800" y="812286"/>
            <a:ext cx="42265601" cy="31272480"/>
          </a:xfrm>
          <a:custGeom>
            <a:avLst/>
            <a:gdLst/>
            <a:ahLst/>
            <a:cxnLst/>
            <a:rect l="l" t="t" r="r" b="b"/>
            <a:pathLst>
              <a:path w="19359504" h="14333479">
                <a:moveTo>
                  <a:pt x="0" y="14333479"/>
                </a:moveTo>
                <a:lnTo>
                  <a:pt x="19359504" y="14333479"/>
                </a:lnTo>
                <a:lnTo>
                  <a:pt x="19359504" y="0"/>
                </a:lnTo>
                <a:lnTo>
                  <a:pt x="0" y="0"/>
                </a:lnTo>
                <a:lnTo>
                  <a:pt x="0" y="14333479"/>
                </a:lnTo>
                <a:close/>
              </a:path>
            </a:pathLst>
          </a:custGeom>
          <a:ln w="7620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2" name="object 40"/>
          <p:cNvSpPr txBox="1"/>
          <p:nvPr/>
        </p:nvSpPr>
        <p:spPr>
          <a:xfrm>
            <a:off x="23941915" y="29925819"/>
            <a:ext cx="18020973" cy="871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719" algn="r">
              <a:lnSpc>
                <a:spcPct val="120000"/>
              </a:lnSpc>
            </a:pPr>
            <a:r>
              <a:rPr lang="en-US" sz="5200" spc="11" dirty="0">
                <a:solidFill>
                  <a:schemeClr val="bg1"/>
                </a:solidFill>
                <a:latin typeface="Arial"/>
                <a:cs typeface="Arial"/>
              </a:rPr>
              <a:t>https://coleridgeinitiative.org</a:t>
            </a:r>
            <a:endParaRPr sz="5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0" name="Picture 9" descr="A drawing of a person&#10;&#10;Description automatically generated">
            <a:extLst>
              <a:ext uri="{FF2B5EF4-FFF2-40B4-BE49-F238E27FC236}">
                <a16:creationId xmlns:a16="http://schemas.microsoft.com/office/drawing/2014/main" id="{3C08AF9C-A789-994D-94B4-D1D8A32DC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95" y="29328508"/>
            <a:ext cx="7350929" cy="230686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6C9A50-2E5A-E249-B56B-23DA0068F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8751813"/>
            <a:ext cx="12984480" cy="8240787"/>
          </a:xfrm>
          <a:prstGeom prst="rect">
            <a:avLst/>
          </a:prstGeom>
        </p:spPr>
      </p:pic>
      <p:sp>
        <p:nvSpPr>
          <p:cNvPr id="44" name="object 3">
            <a:extLst>
              <a:ext uri="{FF2B5EF4-FFF2-40B4-BE49-F238E27FC236}">
                <a16:creationId xmlns:a16="http://schemas.microsoft.com/office/drawing/2014/main" id="{72E942DF-FE82-5C47-9794-484008D02572}"/>
              </a:ext>
            </a:extLst>
          </p:cNvPr>
          <p:cNvSpPr txBox="1"/>
          <p:nvPr/>
        </p:nvSpPr>
        <p:spPr>
          <a:xfrm>
            <a:off x="1572768" y="17548169"/>
            <a:ext cx="12239997" cy="2052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719">
              <a:lnSpc>
                <a:spcPct val="130000"/>
              </a:lnSpc>
              <a:spcAft>
                <a:spcPts val="1310"/>
              </a:spcAft>
            </a:pPr>
            <a:r>
              <a:rPr lang="en-US" sz="2800" b="1" spc="-11" dirty="0">
                <a:latin typeface="Arial"/>
                <a:cs typeface="Arial"/>
              </a:rPr>
              <a:t>Data Use Agreements</a:t>
            </a:r>
          </a:p>
          <a:p>
            <a:pPr>
              <a:lnSpc>
                <a:spcPct val="103000"/>
              </a:lnSpc>
              <a:spcBef>
                <a:spcPts val="655"/>
              </a:spcBef>
            </a:pPr>
            <a:r>
              <a:rPr lang="en-US" sz="2700" dirty="0">
                <a:latin typeface="Arial"/>
                <a:cs typeface="Arial"/>
              </a:rPr>
              <a:t>After a project has been approved, Data Stewards can attach project agreements to the project, such and Data Use Agreements or NDAs, for the researchers to sign and upload.</a:t>
            </a:r>
          </a:p>
        </p:txBody>
      </p:sp>
      <p:sp>
        <p:nvSpPr>
          <p:cNvPr id="48" name="object 12">
            <a:extLst>
              <a:ext uri="{FF2B5EF4-FFF2-40B4-BE49-F238E27FC236}">
                <a16:creationId xmlns:a16="http://schemas.microsoft.com/office/drawing/2014/main" id="{A251A513-C9B8-9346-8591-23B4AAD71E4E}"/>
              </a:ext>
            </a:extLst>
          </p:cNvPr>
          <p:cNvSpPr txBox="1"/>
          <p:nvPr/>
        </p:nvSpPr>
        <p:spPr>
          <a:xfrm>
            <a:off x="1600196" y="27736800"/>
            <a:ext cx="9113732" cy="25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719" marR="13860">
              <a:lnSpc>
                <a:spcPct val="103099"/>
              </a:lnSpc>
            </a:pPr>
            <a:r>
              <a:rPr lang="en-US" sz="1700" i="1" spc="22" dirty="0">
                <a:solidFill>
                  <a:srgbClr val="717272"/>
                </a:solidFill>
                <a:latin typeface="Arial"/>
                <a:cs typeface="Arial"/>
              </a:rPr>
              <a:t>Agreements may be required between institutions and at the individual researcher level.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49" name="object 3">
            <a:extLst>
              <a:ext uri="{FF2B5EF4-FFF2-40B4-BE49-F238E27FC236}">
                <a16:creationId xmlns:a16="http://schemas.microsoft.com/office/drawing/2014/main" id="{4455C857-3723-A44C-86CE-AC1E3FF3B504}"/>
              </a:ext>
            </a:extLst>
          </p:cNvPr>
          <p:cNvSpPr txBox="1"/>
          <p:nvPr/>
        </p:nvSpPr>
        <p:spPr>
          <a:xfrm>
            <a:off x="15921752" y="6275923"/>
            <a:ext cx="12239997" cy="2162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719">
              <a:spcAft>
                <a:spcPts val="1310"/>
              </a:spcAft>
            </a:pPr>
            <a:r>
              <a:rPr lang="en-US" sz="3500" b="1" spc="-11" dirty="0">
                <a:solidFill>
                  <a:srgbClr val="BD003A"/>
                </a:solidFill>
                <a:latin typeface="Arial"/>
                <a:cs typeface="Arial"/>
              </a:rPr>
              <a:t>MONITORING</a:t>
            </a:r>
            <a:endParaRPr sz="3500" dirty="0">
              <a:solidFill>
                <a:srgbClr val="BD003A"/>
              </a:solidFill>
              <a:latin typeface="Arial"/>
              <a:cs typeface="Arial"/>
            </a:endParaRPr>
          </a:p>
          <a:p>
            <a:pPr marL="27719">
              <a:lnSpc>
                <a:spcPct val="130000"/>
              </a:lnSpc>
            </a:pPr>
            <a:r>
              <a:rPr lang="en-US" sz="2800" b="1" spc="-11" dirty="0">
                <a:latin typeface="Arial"/>
                <a:cs typeface="Arial"/>
              </a:rPr>
              <a:t>Projects and Dataset  Access</a:t>
            </a:r>
          </a:p>
          <a:p>
            <a:pPr>
              <a:lnSpc>
                <a:spcPct val="103000"/>
              </a:lnSpc>
              <a:spcBef>
                <a:spcPts val="655"/>
              </a:spcBef>
            </a:pPr>
            <a:r>
              <a:rPr lang="en-US" sz="2700" dirty="0">
                <a:latin typeface="Arial"/>
                <a:cs typeface="Arial"/>
              </a:rPr>
              <a:t>The Data Stewardship Dashboard gives Data Stewards a high-level overview as to which of their datasets researchers have access to as a part of their projects.</a:t>
            </a:r>
          </a:p>
        </p:txBody>
      </p:sp>
      <p:sp>
        <p:nvSpPr>
          <p:cNvPr id="50" name="object 12">
            <a:extLst>
              <a:ext uri="{FF2B5EF4-FFF2-40B4-BE49-F238E27FC236}">
                <a16:creationId xmlns:a16="http://schemas.microsoft.com/office/drawing/2014/main" id="{869D21D6-B9CF-5640-9627-233BF724B604}"/>
              </a:ext>
            </a:extLst>
          </p:cNvPr>
          <p:cNvSpPr txBox="1"/>
          <p:nvPr/>
        </p:nvSpPr>
        <p:spPr>
          <a:xfrm>
            <a:off x="16055951" y="16775085"/>
            <a:ext cx="9113732" cy="25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719" marR="13860">
              <a:lnSpc>
                <a:spcPct val="103099"/>
              </a:lnSpc>
            </a:pPr>
            <a:r>
              <a:rPr lang="en-US" sz="1700" i="1" spc="22" dirty="0">
                <a:solidFill>
                  <a:srgbClr val="717272"/>
                </a:solidFill>
                <a:latin typeface="Arial"/>
                <a:cs typeface="Arial"/>
              </a:rPr>
              <a:t>Datasets, Projects, and Users in the Data Stewardship Dashboard.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52" name="object 3">
            <a:extLst>
              <a:ext uri="{FF2B5EF4-FFF2-40B4-BE49-F238E27FC236}">
                <a16:creationId xmlns:a16="http://schemas.microsoft.com/office/drawing/2014/main" id="{6D5AC591-7238-544D-A0C4-EE0E01ADF346}"/>
              </a:ext>
            </a:extLst>
          </p:cNvPr>
          <p:cNvSpPr txBox="1"/>
          <p:nvPr/>
        </p:nvSpPr>
        <p:spPr>
          <a:xfrm>
            <a:off x="15922051" y="17596102"/>
            <a:ext cx="12239997" cy="2052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719">
              <a:lnSpc>
                <a:spcPct val="130000"/>
              </a:lnSpc>
              <a:spcAft>
                <a:spcPts val="1310"/>
              </a:spcAft>
            </a:pPr>
            <a:r>
              <a:rPr lang="en-US" sz="2800" b="1" spc="-11" dirty="0">
                <a:latin typeface="Arial"/>
                <a:cs typeface="Arial"/>
              </a:rPr>
              <a:t>Dataset Usage</a:t>
            </a:r>
          </a:p>
          <a:p>
            <a:pPr>
              <a:lnSpc>
                <a:spcPct val="103000"/>
              </a:lnSpc>
              <a:spcBef>
                <a:spcPts val="655"/>
              </a:spcBef>
            </a:pPr>
            <a:r>
              <a:rPr lang="en-US" sz="2700" dirty="0">
                <a:latin typeface="Arial"/>
                <a:cs typeface="Arial"/>
              </a:rPr>
              <a:t>The Data Stewardship Dashboard will also provide high-level metrics on which datasets are most frequently used and by whom so that Data Providers can get a sense of which datasets provide the most value.</a:t>
            </a:r>
          </a:p>
        </p:txBody>
      </p:sp>
      <p:sp>
        <p:nvSpPr>
          <p:cNvPr id="54" name="object 12">
            <a:extLst>
              <a:ext uri="{FF2B5EF4-FFF2-40B4-BE49-F238E27FC236}">
                <a16:creationId xmlns:a16="http://schemas.microsoft.com/office/drawing/2014/main" id="{77BDA22F-9D95-D142-8549-44E33FA2D39D}"/>
              </a:ext>
            </a:extLst>
          </p:cNvPr>
          <p:cNvSpPr txBox="1"/>
          <p:nvPr/>
        </p:nvSpPr>
        <p:spPr>
          <a:xfrm>
            <a:off x="15949479" y="26875464"/>
            <a:ext cx="9113732" cy="25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719" marR="13860">
              <a:lnSpc>
                <a:spcPct val="103099"/>
              </a:lnSpc>
            </a:pPr>
            <a:r>
              <a:rPr lang="en-US" sz="1700" i="1" spc="22" dirty="0">
                <a:solidFill>
                  <a:srgbClr val="717272"/>
                </a:solidFill>
                <a:latin typeface="Arial"/>
                <a:cs typeface="Arial"/>
              </a:rPr>
              <a:t>Statistics on datasets queries, projects, datasets, and users.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55" name="object 3">
            <a:extLst>
              <a:ext uri="{FF2B5EF4-FFF2-40B4-BE49-F238E27FC236}">
                <a16:creationId xmlns:a16="http://schemas.microsoft.com/office/drawing/2014/main" id="{23AE8C0C-384B-E24B-B19B-595401813460}"/>
              </a:ext>
            </a:extLst>
          </p:cNvPr>
          <p:cNvSpPr txBox="1"/>
          <p:nvPr/>
        </p:nvSpPr>
        <p:spPr>
          <a:xfrm>
            <a:off x="30177090" y="6275923"/>
            <a:ext cx="12239997" cy="2757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719">
              <a:spcAft>
                <a:spcPts val="1310"/>
              </a:spcAft>
            </a:pPr>
            <a:r>
              <a:rPr lang="en-US" sz="3500" b="1" spc="-11" dirty="0">
                <a:solidFill>
                  <a:srgbClr val="BD003A"/>
                </a:solidFill>
                <a:latin typeface="Arial"/>
                <a:cs typeface="Arial"/>
              </a:rPr>
              <a:t>MEASURING</a:t>
            </a:r>
            <a:endParaRPr lang="en-US" sz="3500" dirty="0">
              <a:solidFill>
                <a:srgbClr val="BD003A"/>
              </a:solidFill>
              <a:latin typeface="Arial"/>
              <a:cs typeface="Arial"/>
            </a:endParaRPr>
          </a:p>
          <a:p>
            <a:pPr marL="27719">
              <a:lnSpc>
                <a:spcPct val="130000"/>
              </a:lnSpc>
              <a:spcAft>
                <a:spcPts val="1310"/>
              </a:spcAft>
            </a:pPr>
            <a:r>
              <a:rPr lang="en-US" sz="2800" b="1" spc="-11" dirty="0">
                <a:latin typeface="Arial"/>
                <a:cs typeface="Arial"/>
              </a:rPr>
              <a:t>Research Papers and Presentations</a:t>
            </a:r>
          </a:p>
          <a:p>
            <a:pPr>
              <a:lnSpc>
                <a:spcPct val="103000"/>
              </a:lnSpc>
              <a:spcBef>
                <a:spcPts val="655"/>
              </a:spcBef>
            </a:pPr>
            <a:r>
              <a:rPr lang="en-US" sz="2700" dirty="0">
                <a:latin typeface="Arial"/>
                <a:cs typeface="Arial"/>
              </a:rPr>
              <a:t>Once a research project has finished, data products such as papers or presentations can be uploaded and associated with the datasets used, providing context and knowledge sharing with future researchers.</a:t>
            </a:r>
          </a:p>
        </p:txBody>
      </p:sp>
      <p:sp>
        <p:nvSpPr>
          <p:cNvPr id="56" name="object 12">
            <a:extLst>
              <a:ext uri="{FF2B5EF4-FFF2-40B4-BE49-F238E27FC236}">
                <a16:creationId xmlns:a16="http://schemas.microsoft.com/office/drawing/2014/main" id="{074D0A0D-CFDF-5E4B-B432-D6C31D056462}"/>
              </a:ext>
            </a:extLst>
          </p:cNvPr>
          <p:cNvSpPr txBox="1"/>
          <p:nvPr/>
        </p:nvSpPr>
        <p:spPr>
          <a:xfrm>
            <a:off x="30311289" y="17121864"/>
            <a:ext cx="9113732" cy="25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719" marR="13860">
              <a:lnSpc>
                <a:spcPct val="103099"/>
              </a:lnSpc>
            </a:pPr>
            <a:r>
              <a:rPr lang="en-US" sz="1700" i="1" spc="22" dirty="0">
                <a:solidFill>
                  <a:srgbClr val="717272"/>
                </a:solidFill>
                <a:latin typeface="Arial"/>
                <a:cs typeface="Arial"/>
              </a:rPr>
              <a:t>An example of a completed project.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58" name="object 3">
            <a:extLst>
              <a:ext uri="{FF2B5EF4-FFF2-40B4-BE49-F238E27FC236}">
                <a16:creationId xmlns:a16="http://schemas.microsoft.com/office/drawing/2014/main" id="{1561DCBB-27B6-BB47-8E7F-22B7E401A517}"/>
              </a:ext>
            </a:extLst>
          </p:cNvPr>
          <p:cNvSpPr txBox="1"/>
          <p:nvPr/>
        </p:nvSpPr>
        <p:spPr>
          <a:xfrm>
            <a:off x="30177389" y="17548169"/>
            <a:ext cx="12239997" cy="2052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719">
              <a:lnSpc>
                <a:spcPct val="130000"/>
              </a:lnSpc>
              <a:spcAft>
                <a:spcPts val="1310"/>
              </a:spcAft>
            </a:pPr>
            <a:r>
              <a:rPr lang="en-US" sz="2800" b="1" spc="-11" dirty="0">
                <a:latin typeface="Arial"/>
                <a:cs typeface="Arial"/>
              </a:rPr>
              <a:t>Export Metrics</a:t>
            </a:r>
          </a:p>
          <a:p>
            <a:pPr>
              <a:lnSpc>
                <a:spcPct val="103000"/>
              </a:lnSpc>
              <a:spcBef>
                <a:spcPts val="655"/>
              </a:spcBef>
            </a:pPr>
            <a:r>
              <a:rPr lang="en-US" sz="2700" dirty="0">
                <a:latin typeface="Arial"/>
                <a:cs typeface="Arial"/>
              </a:rPr>
              <a:t>Dataset usage information can be exported from the application so that Data Stewards can generate reports to share amongst key stakeholders at their agency.</a:t>
            </a:r>
          </a:p>
        </p:txBody>
      </p:sp>
      <p:sp>
        <p:nvSpPr>
          <p:cNvPr id="60" name="object 12">
            <a:extLst>
              <a:ext uri="{FF2B5EF4-FFF2-40B4-BE49-F238E27FC236}">
                <a16:creationId xmlns:a16="http://schemas.microsoft.com/office/drawing/2014/main" id="{201B9A34-8ED1-AC4F-B3F6-75D4371B13B5}"/>
              </a:ext>
            </a:extLst>
          </p:cNvPr>
          <p:cNvSpPr txBox="1"/>
          <p:nvPr/>
        </p:nvSpPr>
        <p:spPr>
          <a:xfrm>
            <a:off x="30204817" y="27736800"/>
            <a:ext cx="9113732" cy="251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719" marR="13860">
              <a:lnSpc>
                <a:spcPct val="103099"/>
              </a:lnSpc>
            </a:pPr>
            <a:r>
              <a:rPr lang="en-US" sz="1700" i="1" spc="22" dirty="0">
                <a:solidFill>
                  <a:srgbClr val="717272"/>
                </a:solidFill>
                <a:latin typeface="Arial"/>
                <a:cs typeface="Arial"/>
              </a:rPr>
              <a:t>Dataset usage metrics can be exported in common format like Excel and CSV.</a:t>
            </a:r>
            <a:endParaRPr sz="1700" dirty="0">
              <a:latin typeface="Arial"/>
              <a:cs typeface="Arial"/>
            </a:endParaRPr>
          </a:p>
        </p:txBody>
      </p:sp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D4F9EA-F428-9A46-B2AC-FECB64C56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157" y="8904206"/>
            <a:ext cx="12984480" cy="8240794"/>
          </a:xfrm>
          <a:prstGeom prst="rect">
            <a:avLst/>
          </a:prstGeom>
        </p:spPr>
      </p:pic>
      <p:pic>
        <p:nvPicPr>
          <p:cNvPr id="62" name="Picture 61" descr="A screenshot of a video game&#10;&#10;Description automatically generated">
            <a:extLst>
              <a:ext uri="{FF2B5EF4-FFF2-40B4-BE49-F238E27FC236}">
                <a16:creationId xmlns:a16="http://schemas.microsoft.com/office/drawing/2014/main" id="{F98E3759-F033-8B4C-BC3A-B6F103918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6710" y="19876770"/>
            <a:ext cx="12070080" cy="6412230"/>
          </a:xfrm>
          <a:prstGeom prst="rect">
            <a:avLst/>
          </a:prstGeom>
          <a:effectLst>
            <a:outerShdw blurRad="596900" dist="355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4" name="Picture 6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BDB760-DF32-0B40-AC2F-1DB2A850F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592" y="8480324"/>
            <a:ext cx="12984480" cy="8240794"/>
          </a:xfrm>
          <a:prstGeom prst="rect">
            <a:avLst/>
          </a:prstGeom>
        </p:spPr>
      </p:pic>
      <p:pic>
        <p:nvPicPr>
          <p:cNvPr id="66" name="Picture 65" descr="A screen shot of a computer&#10;&#10;Description automatically generated">
            <a:extLst>
              <a:ext uri="{FF2B5EF4-FFF2-40B4-BE49-F238E27FC236}">
                <a16:creationId xmlns:a16="http://schemas.microsoft.com/office/drawing/2014/main" id="{B47B936E-F8BB-C245-B21A-14228FD619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3876" y="19462541"/>
            <a:ext cx="12984480" cy="8274259"/>
          </a:xfrm>
          <a:prstGeom prst="rect">
            <a:avLst/>
          </a:prstGeom>
        </p:spPr>
      </p:pic>
      <p:pic>
        <p:nvPicPr>
          <p:cNvPr id="68" name="Picture 6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FC4E460-C7F6-0D4C-B9AF-F836B7ECDC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39" y="19507200"/>
            <a:ext cx="12984480" cy="82407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31F2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7176</TotalTime>
  <Words>295</Words>
  <Application>Microsoft Macintosh PowerPoint</Application>
  <PresentationFormat>Custom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Data Stewardship in the ADRF Managing, Monitoring, and Measuring the way datasets are used in research projects.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Research Study Presenter name, Associates and Collaborators</dc:title>
  <dc:creator>Erin Joyce</dc:creator>
  <cp:lastModifiedBy>Graham Henke</cp:lastModifiedBy>
  <cp:revision>43</cp:revision>
  <dcterms:created xsi:type="dcterms:W3CDTF">2013-07-30T11:46:00Z</dcterms:created>
  <dcterms:modified xsi:type="dcterms:W3CDTF">2020-02-25T12:40:49Z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2013-07-30T00:00:00Z</vt:filetime>
  </property>
  <property fmtid="{D5CDD505-2E9C-101B-9397-08002B2CF9AE}" pid="3" name="LastSaved">
    <vt:filetime>2013-07-30T00:00:00Z</vt:filetime>
  </property>
</Properties>
</file>